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6" r:id="rId6"/>
    <p:sldId id="265" r:id="rId7"/>
    <p:sldId id="264" r:id="rId8"/>
    <p:sldId id="263" r:id="rId9"/>
    <p:sldId id="262" r:id="rId10"/>
    <p:sldId id="259" r:id="rId11"/>
    <p:sldId id="260" r:id="rId12"/>
    <p:sldId id="269" r:id="rId13"/>
    <p:sldId id="267" r:id="rId14"/>
    <p:sldId id="268" r:id="rId15"/>
    <p:sldId id="270" r:id="rId16"/>
    <p:sldId id="271" r:id="rId17"/>
    <p:sldId id="274" r:id="rId18"/>
    <p:sldId id="277" r:id="rId19"/>
    <p:sldId id="276" r:id="rId20"/>
    <p:sldId id="275" r:id="rId21"/>
    <p:sldId id="272" r:id="rId22"/>
    <p:sldId id="27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733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7790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593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34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64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19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183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42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3345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80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6641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F1B0D-EACF-4535-9704-AB16144EB39D}" type="datetimeFigureOut">
              <a:rPr lang="ru-RU" smtClean="0"/>
              <a:t>29.04.2025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7CD45-9CB5-4456-9DB5-079928AFA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33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0" y="1214846"/>
            <a:ext cx="982762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 в школу</a:t>
            </a:r>
            <a:endParaRPr lang="ru-RU" sz="115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051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7188" y="-10241"/>
            <a:ext cx="11834812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Arial" charset="0"/>
              </a:rPr>
              <a:t>Чему учились в школе раннего развития: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Различать гласные и согласные звуки и буквы;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Разделять слова на слоги (при помощи хлопков), по количеству гласных звуков;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Определять количество и последовательность звуков в словах;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Владеть карандашом (без линейки проводить линии,    рисовать геометрические фигуры</a:t>
            </a:r>
          </a:p>
        </p:txBody>
      </p:sp>
    </p:spTree>
    <p:extLst>
      <p:ext uri="{BB962C8B-B14F-4D97-AF65-F5344CB8AC3E}">
        <p14:creationId xmlns:p14="http://schemas.microsoft.com/office/powerpoint/2010/main" val="3998055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88" y="285750"/>
            <a:ext cx="1183481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+mn-lt"/>
              </a:rPr>
              <a:t>Чему учились в школе раннего развития: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Свободно ориентироваться в пространстве и на листе бумаги(правая сторона, левая сторона, верх-низ);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Внимательно слушать, не отвлекаясь, выполнять инструкции учителя;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Пересказывать прослушанный текст, составить рассказ по картинке;</a:t>
            </a:r>
          </a:p>
        </p:txBody>
      </p:sp>
    </p:spTree>
    <p:extLst>
      <p:ext uri="{BB962C8B-B14F-4D97-AF65-F5344CB8AC3E}">
        <p14:creationId xmlns:p14="http://schemas.microsoft.com/office/powerpoint/2010/main" val="2473734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88" y="285750"/>
            <a:ext cx="11307943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Arial" charset="0"/>
              </a:rPr>
              <a:t>Чему учились в школе раннего развития: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Аккуратно штриховать карандашом, не выходя за контуры предметов;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Свободно считать от 1 до 10 и обратно;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</a:rPr>
              <a:t>Выполнять счетные операции в пределах 10.</a:t>
            </a:r>
          </a:p>
        </p:txBody>
      </p:sp>
    </p:spTree>
    <p:extLst>
      <p:ext uri="{BB962C8B-B14F-4D97-AF65-F5344CB8AC3E}">
        <p14:creationId xmlns:p14="http://schemas.microsoft.com/office/powerpoint/2010/main" val="3501478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61703" y="642938"/>
            <a:ext cx="11077303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   Уже совсем скоро наступит первый для вашего ребенка учебный год.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  С замиранием сердца вы проводите  таких уже взрослых, но таких еще маленьких и беззащитных малышей в школу.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 Что их ждет впереди? </a:t>
            </a:r>
          </a:p>
        </p:txBody>
      </p:sp>
    </p:spTree>
    <p:extLst>
      <p:ext uri="{BB962C8B-B14F-4D97-AF65-F5344CB8AC3E}">
        <p14:creationId xmlns:p14="http://schemas.microsoft.com/office/powerpoint/2010/main" val="378974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71500" y="0"/>
            <a:ext cx="11276511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endParaRPr lang="ru-RU" sz="4400" b="1" dirty="0">
              <a:solidFill>
                <a:srgbClr val="003366"/>
              </a:solidFill>
            </a:endParaRP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Многие считают, что если родители заранее обучали малыша чтению, счету, их ребенок бегло считающий до 100 готов к </a:t>
            </a:r>
          </a:p>
          <a:p>
            <a:pPr eaLnBrk="1" hangingPunct="1">
              <a:defRPr/>
            </a:pPr>
            <a:r>
              <a:rPr lang="ru-RU" sz="4400" b="1" dirty="0" smtClean="0">
                <a:solidFill>
                  <a:srgbClr val="003366"/>
                </a:solidFill>
              </a:rPr>
              <a:t> </a:t>
            </a:r>
            <a:r>
              <a:rPr lang="ru-RU" sz="4400" b="1" dirty="0">
                <a:solidFill>
                  <a:srgbClr val="003366"/>
                </a:solidFill>
              </a:rPr>
              <a:t>школе.</a:t>
            </a:r>
          </a:p>
        </p:txBody>
      </p:sp>
    </p:spTree>
    <p:extLst>
      <p:ext uri="{BB962C8B-B14F-4D97-AF65-F5344CB8AC3E}">
        <p14:creationId xmlns:p14="http://schemas.microsoft.com/office/powerpoint/2010/main" val="1153476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20560" y="365124"/>
            <a:ext cx="1097143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 </a:t>
            </a:r>
          </a:p>
          <a:p>
            <a:pPr eaLnBrk="1" hangingPunct="1">
              <a:defRPr/>
            </a:pPr>
            <a:endParaRPr lang="ru-RU" sz="4400" b="1" dirty="0">
              <a:solidFill>
                <a:srgbClr val="003366"/>
              </a:solidFill>
              <a:latin typeface="+mn-lt"/>
            </a:endParaRPr>
          </a:p>
          <a:p>
            <a:pPr eaLnBrk="1" hangingPunct="1">
              <a:defRPr/>
            </a:pPr>
            <a:r>
              <a:rPr lang="ru-RU" sz="4400" b="1" dirty="0" smtClean="0">
                <a:solidFill>
                  <a:srgbClr val="003366"/>
                </a:solidFill>
                <a:latin typeface="+mn-lt"/>
              </a:rPr>
              <a:t>Есть </a:t>
            </a:r>
            <a:r>
              <a:rPr lang="ru-RU" sz="4400" b="1" dirty="0">
                <a:solidFill>
                  <a:srgbClr val="003366"/>
                </a:solidFill>
                <a:latin typeface="+mn-lt"/>
              </a:rPr>
              <a:t>вещи,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принципиальные для учебы </a:t>
            </a:r>
            <a:r>
              <a:rPr lang="ru-RU" sz="4400" b="1" dirty="0" smtClean="0">
                <a:solidFill>
                  <a:srgbClr val="003366"/>
                </a:solidFill>
                <a:latin typeface="+mn-lt"/>
              </a:rPr>
              <a:t>в </a:t>
            </a:r>
            <a:r>
              <a:rPr lang="ru-RU" sz="4400" b="1" dirty="0">
                <a:solidFill>
                  <a:srgbClr val="003366"/>
                </a:solidFill>
                <a:latin typeface="+mn-lt"/>
              </a:rPr>
              <a:t>школе. 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             </a:t>
            </a:r>
            <a:r>
              <a:rPr lang="ru-RU" sz="8000" b="1" u="sng" dirty="0">
                <a:solidFill>
                  <a:srgbClr val="003366"/>
                </a:solidFill>
                <a:latin typeface="+mn-lt"/>
              </a:rPr>
              <a:t>Какие?</a:t>
            </a:r>
            <a:endParaRPr lang="ru-RU" sz="4400" b="1" u="sng" dirty="0">
              <a:solidFill>
                <a:srgbClr val="00336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0447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56532" y="763796"/>
            <a:ext cx="1079726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buFontTx/>
              <a:buAutoNum type="arabicPeriod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Учиться управлять своим поведением, знать границы дозволенного.</a:t>
            </a: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Жить и общаться в детском коллективе.</a:t>
            </a:r>
          </a:p>
        </p:txBody>
      </p:sp>
    </p:spTree>
    <p:extLst>
      <p:ext uri="{BB962C8B-B14F-4D97-AF65-F5344CB8AC3E}">
        <p14:creationId xmlns:p14="http://schemas.microsoft.com/office/powerpoint/2010/main" val="3834463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285750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+mn-lt"/>
              </a:rPr>
              <a:t>Ребенок должен знать: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Свое имя, отчество и фамилию;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Свой возраст (дату рождения, число и месяц);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Домашний адрес;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Свой город и его главные достопримечательности;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Страну, в которой живет;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Фамилию, имя и отчество родителей и их профессии;</a:t>
            </a:r>
          </a:p>
        </p:txBody>
      </p:sp>
    </p:spTree>
    <p:extLst>
      <p:ext uri="{BB962C8B-B14F-4D97-AF65-F5344CB8AC3E}">
        <p14:creationId xmlns:p14="http://schemas.microsoft.com/office/powerpoint/2010/main" val="2778863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57188" y="285750"/>
            <a:ext cx="118348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+mn-lt"/>
              </a:rPr>
              <a:t>Ребенок должен знать: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Времена года (последовательность, основные приметы, названия месяцев, загадки и стихи о временах года);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Домашних животных и их детенышей;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Диких животных;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Транспорт.</a:t>
            </a:r>
          </a:p>
        </p:txBody>
      </p:sp>
    </p:spTree>
    <p:extLst>
      <p:ext uri="{BB962C8B-B14F-4D97-AF65-F5344CB8AC3E}">
        <p14:creationId xmlns:p14="http://schemas.microsoft.com/office/powerpoint/2010/main" val="39343274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88" y="285750"/>
            <a:ext cx="118348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eaLnBrk="1" hangingPunct="1">
              <a:defRPr/>
            </a:pPr>
            <a:r>
              <a:rPr lang="ru-RU" sz="4400" b="1" dirty="0">
                <a:solidFill>
                  <a:srgbClr val="FF0000"/>
                </a:solidFill>
                <a:latin typeface="+mn-lt"/>
              </a:rPr>
              <a:t>Ребенок должен уметь: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Различать одежду, обувь, головные уборы;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Различать зимующих и перелетных птиц;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Различать овощи, фрукты и ягоды;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Уметь рассказывать русские народные сказки;</a:t>
            </a:r>
          </a:p>
          <a:p>
            <a:pPr marL="514350" indent="-514350" eaLnBrk="1" hangingPunct="1">
              <a:buFont typeface="Wingdings" pitchFamily="2" charset="2"/>
              <a:buChar char="Ø"/>
              <a:defRPr/>
            </a:pPr>
            <a:r>
              <a:rPr lang="ru-RU" sz="4400" b="1" dirty="0">
                <a:solidFill>
                  <a:srgbClr val="003366"/>
                </a:solidFill>
                <a:latin typeface="+mn-lt"/>
              </a:rPr>
              <a:t>Различать геометрические фигуры;</a:t>
            </a:r>
          </a:p>
        </p:txBody>
      </p:sp>
    </p:spTree>
    <p:extLst>
      <p:ext uri="{BB962C8B-B14F-4D97-AF65-F5344CB8AC3E}">
        <p14:creationId xmlns:p14="http://schemas.microsoft.com/office/powerpoint/2010/main" val="4078460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285875" y="642938"/>
            <a:ext cx="7000875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ru-RU" sz="7200" b="1" dirty="0">
                <a:solidFill>
                  <a:srgbClr val="003366"/>
                </a:solidFill>
              </a:rPr>
              <a:t>  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15167" y="-64948"/>
            <a:ext cx="1061438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8800" b="1" dirty="0"/>
              <a:t> </a:t>
            </a:r>
            <a:r>
              <a:rPr lang="ru-RU" sz="8800" b="1" dirty="0">
                <a:solidFill>
                  <a:srgbClr val="C00000"/>
                </a:solidFill>
              </a:rPr>
              <a:t>Звукопроизношение</a:t>
            </a:r>
            <a:endParaRPr lang="ru-RU" sz="8800" dirty="0">
              <a:solidFill>
                <a:srgbClr val="C00000"/>
              </a:solidFill>
            </a:endParaRPr>
          </a:p>
          <a:p>
            <a:pPr eaLnBrk="1" hangingPunct="1">
              <a:defRPr/>
            </a:pPr>
            <a:endParaRPr lang="ru-RU" sz="8800" dirty="0">
              <a:solidFill>
                <a:srgbClr val="006600"/>
              </a:solidFill>
            </a:endParaRPr>
          </a:p>
          <a:p>
            <a:pPr eaLnBrk="1" hangingPunct="1">
              <a:defRPr/>
            </a:pPr>
            <a:endParaRPr lang="ru-RU" sz="6600" b="1" dirty="0">
              <a:solidFill>
                <a:srgbClr val="003366"/>
              </a:solidFill>
            </a:endParaRPr>
          </a:p>
        </p:txBody>
      </p:sp>
      <p:sp>
        <p:nvSpPr>
          <p:cNvPr id="7" name="Прямоугольник 10"/>
          <p:cNvSpPr>
            <a:spLocks noChangeArrowheads="1"/>
          </p:cNvSpPr>
          <p:nvPr/>
        </p:nvSpPr>
        <p:spPr bwMode="auto">
          <a:xfrm>
            <a:off x="4419601" y="3033225"/>
            <a:ext cx="2143125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sz="4000" b="1">
                <a:solidFill>
                  <a:srgbClr val="333399"/>
                </a:solidFill>
                <a:latin typeface="+mn-lt"/>
              </a:rPr>
              <a:t>		  		  </a:t>
            </a:r>
            <a:r>
              <a:rPr lang="ru-RU" altLang="ru-RU" sz="4400">
                <a:solidFill>
                  <a:srgbClr val="333399"/>
                </a:solidFill>
                <a:latin typeface="+mn-lt"/>
              </a:rPr>
              <a:t> </a:t>
            </a:r>
            <a:endParaRPr lang="ru-RU" altLang="ru-RU" sz="660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9" name="Прямоугольник 14"/>
          <p:cNvSpPr>
            <a:spLocks noChangeArrowheads="1"/>
          </p:cNvSpPr>
          <p:nvPr/>
        </p:nvSpPr>
        <p:spPr bwMode="auto">
          <a:xfrm>
            <a:off x="2143125" y="3071813"/>
            <a:ext cx="50720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buClr>
                <a:schemeClr val="hlink"/>
              </a:buClr>
              <a:buSzPct val="65000"/>
              <a:buFont typeface="Wingdings" panose="05000000000000000000" pitchFamily="2" charset="2"/>
              <a:buNone/>
            </a:pPr>
            <a:r>
              <a:rPr lang="ru-RU" altLang="ru-RU" sz="9600">
                <a:solidFill>
                  <a:srgbClr val="333399"/>
                </a:solidFill>
                <a:latin typeface="+mn-lt"/>
              </a:rPr>
              <a:t>         </a:t>
            </a:r>
            <a:r>
              <a:rPr lang="ru-RU" altLang="ru-RU" sz="6600">
                <a:solidFill>
                  <a:srgbClr val="333399"/>
                </a:solidFill>
                <a:latin typeface="+mn-lt"/>
              </a:rPr>
              <a:t> </a:t>
            </a:r>
            <a:r>
              <a:rPr lang="ru-RU" altLang="ru-RU" sz="9600" b="1">
                <a:solidFill>
                  <a:srgbClr val="333399"/>
                </a:solidFill>
                <a:latin typeface="+mn-lt"/>
              </a:rPr>
              <a:t>	 </a:t>
            </a:r>
            <a:endParaRPr lang="ru-RU" altLang="ru-RU" sz="9600">
              <a:solidFill>
                <a:srgbClr val="333399"/>
              </a:solidFill>
              <a:latin typeface="+mn-lt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67653" y="3410366"/>
            <a:ext cx="1164567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пяти годам </a:t>
            </a: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одолжен</a:t>
            </a:r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 </a:t>
            </a:r>
            <a:endParaRPr lang="ru-RU" sz="6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r>
              <a:rPr lang="ru-RU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произносить </a:t>
            </a:r>
            <a:r>
              <a:rPr lang="ru-RU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звуки !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0" y="1055443"/>
            <a:ext cx="1260973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6600" b="1" dirty="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Речь ребенка далеко не всегда бывает правильной от природы</a:t>
            </a:r>
            <a:endParaRPr lang="ru-RU" sz="66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14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0" y="476250"/>
            <a:ext cx="12192000" cy="483209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Постарайтесь до начала учебного года выявить и устранить </a:t>
            </a:r>
            <a:r>
              <a:rPr lang="ru-RU" altLang="ru-RU" sz="4400" b="1" u="sng" dirty="0" smtClean="0">
                <a:solidFill>
                  <a:srgbClr val="FF0000"/>
                </a:solidFill>
                <a:latin typeface="+mn-lt"/>
                <a:cs typeface="Times New Roman" pitchFamily="18" charset="0"/>
              </a:rPr>
              <a:t>логопедические проблемы </a:t>
            </a:r>
            <a:r>
              <a:rPr lang="ru-RU" altLang="ru-RU" sz="4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ребёнка, если они есть. Дефектные звуки не так безобидны. Они препятствуют автоматизированному навыку письма и чтения, мешают общению детей. Из-за дефекта речи дети </a:t>
            </a:r>
            <a:r>
              <a:rPr lang="ru-RU" altLang="ru-RU" sz="4400" b="1" dirty="0" err="1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комплексуют</a:t>
            </a:r>
            <a:r>
              <a:rPr lang="ru-RU" altLang="ru-RU" sz="4400" b="1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, менее активны на уроке. </a:t>
            </a:r>
          </a:p>
        </p:txBody>
      </p:sp>
    </p:spTree>
    <p:extLst>
      <p:ext uri="{BB962C8B-B14F-4D97-AF65-F5344CB8AC3E}">
        <p14:creationId xmlns:p14="http://schemas.microsoft.com/office/powerpoint/2010/main" val="12058557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-10246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Всего 10-15 минут в день работы с книжкой-раскраской - и многие школьные проблемы будут решены еще до поступления в первый класс!</a:t>
            </a:r>
          </a:p>
          <a:p>
            <a:pPr eaLnBrk="1" hangingPunct="1">
              <a:defRPr/>
            </a:pPr>
            <a:endParaRPr lang="ru-RU" sz="4400" b="1" dirty="0">
              <a:solidFill>
                <a:srgbClr val="003366"/>
              </a:solidFill>
            </a:endParaRP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Важно, чтобы ребенок работал в спокойной обстановке. </a:t>
            </a:r>
            <a:r>
              <a:rPr lang="ru-RU" sz="4400" b="1" dirty="0">
                <a:solidFill>
                  <a:srgbClr val="003366"/>
                </a:solidFill>
              </a:rPr>
              <a:t>Можно включить  музыку, которая помогает расслабиться, создает спокойное, умиротворенное </a:t>
            </a:r>
            <a:r>
              <a:rPr lang="ru-RU" sz="4400" b="1" dirty="0" smtClean="0">
                <a:solidFill>
                  <a:srgbClr val="003366"/>
                </a:solidFill>
              </a:rPr>
              <a:t>настроение.</a:t>
            </a:r>
            <a:endParaRPr lang="ru-RU" sz="44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97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4"/>
          <p:cNvSpPr>
            <a:spLocks noChangeArrowheads="1"/>
          </p:cNvSpPr>
          <p:nvPr/>
        </p:nvSpPr>
        <p:spPr bwMode="auto">
          <a:xfrm>
            <a:off x="286158" y="0"/>
            <a:ext cx="11905842" cy="378565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altLang="ru-RU" sz="4800" b="1" dirty="0" smtClean="0">
                <a:solidFill>
                  <a:srgbClr val="002060"/>
                </a:solidFill>
                <a:latin typeface="+mn-lt"/>
              </a:rPr>
              <a:t>Ваш ребенок придет в школу, чтобы учиться. Когда человек учится, у него может что-то не сразу получиться, это естественно. </a:t>
            </a:r>
            <a:r>
              <a:rPr lang="ru-RU" altLang="ru-RU" sz="4800" b="1" u="sng" dirty="0" smtClean="0">
                <a:solidFill>
                  <a:srgbClr val="002060"/>
                </a:solidFill>
                <a:latin typeface="+mn-lt"/>
              </a:rPr>
              <a:t>Ребенок имеет право на ошибку</a:t>
            </a:r>
            <a:r>
              <a:rPr lang="ru-RU" altLang="ru-RU" sz="4400" b="1" u="sng" dirty="0" smtClean="0"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243800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0" y="0"/>
            <a:ext cx="12192000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b="1" dirty="0" smtClean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Приучайте </a:t>
            </a:r>
            <a:r>
              <a:rPr lang="ru-RU" altLang="ru-RU" sz="4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детей </a:t>
            </a:r>
            <a:r>
              <a:rPr lang="ru-RU" altLang="ru-RU" sz="4400" b="1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к</a:t>
            </a:r>
            <a:r>
              <a:rPr lang="ru-RU" altLang="ru-RU" sz="4400" b="1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altLang="ru-RU" sz="4400" b="1" u="sng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самообслуживанию</a:t>
            </a:r>
            <a:r>
              <a:rPr lang="ru-RU" altLang="ru-RU" sz="4400" b="1" dirty="0">
                <a:solidFill>
                  <a:srgbClr val="002060"/>
                </a:solidFill>
                <a:latin typeface="+mn-lt"/>
                <a:cs typeface="Times New Roman" panose="02020603050405020304" pitchFamily="18" charset="0"/>
              </a:rPr>
              <a:t> : собрать портфель, завязать шнурки, одеть спортивный костюм, убрать за собой в столовой … и многое другое в школе придется делать самому, да еще в условиях ограниченного переменой времени. </a:t>
            </a:r>
          </a:p>
        </p:txBody>
      </p:sp>
    </p:spTree>
    <p:extLst>
      <p:ext uri="{BB962C8B-B14F-4D97-AF65-F5344CB8AC3E}">
        <p14:creationId xmlns:p14="http://schemas.microsoft.com/office/powerpoint/2010/main" val="3300423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1"/>
          <p:cNvSpPr>
            <a:spLocks noChangeArrowheads="1"/>
          </p:cNvSpPr>
          <p:nvPr/>
        </p:nvSpPr>
        <p:spPr bwMode="auto">
          <a:xfrm>
            <a:off x="0" y="156573"/>
            <a:ext cx="121920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400" b="1" dirty="0">
                <a:solidFill>
                  <a:srgbClr val="002060"/>
                </a:solidFill>
                <a:latin typeface="+mn-lt"/>
              </a:rPr>
              <a:t>Постарайтесь за лето упорядочить </a:t>
            </a:r>
            <a:r>
              <a:rPr lang="ru-RU" altLang="ru-RU" sz="4400" b="1" u="sng" dirty="0">
                <a:solidFill>
                  <a:srgbClr val="002060"/>
                </a:solidFill>
                <a:latin typeface="+mn-lt"/>
              </a:rPr>
              <a:t>режим дня </a:t>
            </a:r>
            <a:r>
              <a:rPr lang="ru-RU" altLang="ru-RU" sz="4400" b="1" dirty="0">
                <a:solidFill>
                  <a:srgbClr val="002060"/>
                </a:solidFill>
                <a:latin typeface="+mn-lt"/>
              </a:rPr>
              <a:t>ребенка. Очень важен систематический полноценный </a:t>
            </a:r>
            <a:r>
              <a:rPr lang="ru-RU" altLang="ru-RU" sz="4400" b="1" u="sng" dirty="0">
                <a:solidFill>
                  <a:srgbClr val="002060"/>
                </a:solidFill>
                <a:latin typeface="+mn-lt"/>
              </a:rPr>
              <a:t>сон</a:t>
            </a:r>
            <a:r>
              <a:rPr lang="ru-RU" altLang="ru-RU" sz="4400" b="1" dirty="0">
                <a:solidFill>
                  <a:srgbClr val="002060"/>
                </a:solidFill>
                <a:latin typeface="+mn-lt"/>
              </a:rPr>
              <a:t>, сбалансированное </a:t>
            </a:r>
            <a:r>
              <a:rPr lang="ru-RU" altLang="ru-RU" sz="4400" b="1" u="sng" dirty="0">
                <a:solidFill>
                  <a:srgbClr val="002060"/>
                </a:solidFill>
                <a:latin typeface="+mn-lt"/>
              </a:rPr>
              <a:t>калорийное питание</a:t>
            </a:r>
            <a:r>
              <a:rPr lang="ru-RU" altLang="ru-RU" sz="4400" b="1" dirty="0">
                <a:solidFill>
                  <a:srgbClr val="002060"/>
                </a:solidFill>
                <a:latin typeface="+mn-lt"/>
              </a:rPr>
              <a:t>. Время, проведённое перед телевизором и компьютером, нужно довести до минимума. </a:t>
            </a:r>
          </a:p>
        </p:txBody>
      </p:sp>
    </p:spTree>
    <p:extLst>
      <p:ext uri="{BB962C8B-B14F-4D97-AF65-F5344CB8AC3E}">
        <p14:creationId xmlns:p14="http://schemas.microsoft.com/office/powerpoint/2010/main" val="30257427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53293" y="230188"/>
            <a:ext cx="74295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ru-RU" sz="4400" b="1" dirty="0">
                <a:solidFill>
                  <a:srgbClr val="CC0000"/>
                </a:solidFill>
                <a:latin typeface="+mj-lt"/>
                <a:ea typeface="Calibri" pitchFamily="34" charset="0"/>
                <a:cs typeface="Times New Roman" pitchFamily="18" charset="0"/>
              </a:rPr>
              <a:t>Личностная готовность</a:t>
            </a:r>
            <a:endParaRPr lang="ru-RU" sz="4400" b="1" dirty="0">
              <a:solidFill>
                <a:srgbClr val="CC0000"/>
              </a:solidFill>
              <a:latin typeface="+mj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1285875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Не всегда высокий уровень интеллектуального развития совпадает 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с личностной готовностью ребенка к школе. 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Бывает так, что ребенок подготовлен к школе интеллектуально, но в беседе 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выясняется, что он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 не хочет туда идти.</a:t>
            </a:r>
            <a:r>
              <a:rPr lang="en-US" sz="4400" b="1" dirty="0">
                <a:solidFill>
                  <a:srgbClr val="003366"/>
                </a:solidFill>
              </a:rPr>
              <a:t> </a:t>
            </a:r>
          </a:p>
          <a:p>
            <a:pPr eaLnBrk="1" hangingPunct="1">
              <a:defRPr/>
            </a:pPr>
            <a:r>
              <a:rPr lang="ru-RU" sz="4400" b="1" dirty="0">
                <a:solidFill>
                  <a:srgbClr val="003366"/>
                </a:solidFill>
              </a:rPr>
              <a:t> Почему бывает так:</a:t>
            </a:r>
          </a:p>
          <a:p>
            <a:pPr eaLnBrk="1" hangingPunct="1">
              <a:defRPr/>
            </a:pPr>
            <a:endParaRPr lang="ru-RU" sz="44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97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9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23725" y="4334541"/>
            <a:ext cx="11901655" cy="206210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just" eaLnBrk="1" hangingPunct="1">
              <a:defRPr/>
            </a:pP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В-третьих,  у тех,   которым, напротив,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рисовали школьную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жизнь и будущие успехи в радужных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тонах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. В этом случае, встреча с действительностью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может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вызвать сильнейшее разочарование, </a:t>
            </a:r>
          </a:p>
          <a:p>
            <a:pPr algn="just" eaLnBrk="1" hangingPunct="1">
              <a:defRPr/>
            </a:pP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и у ребёнка возникает резко отрицательное отношение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к 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Arial" charset="0"/>
              </a:rPr>
              <a:t>школе</a:t>
            </a:r>
            <a:r>
              <a:rPr lang="ru-RU" altLang="ru-RU" sz="3200" b="1" dirty="0" smtClean="0">
                <a:latin typeface="+mn-lt"/>
                <a:ea typeface="Calibri" pitchFamily="34" charset="0"/>
                <a:cs typeface="Times New Roman" pitchFamily="18" charset="0"/>
              </a:rPr>
              <a:t>.</a:t>
            </a:r>
            <a:endParaRPr lang="ru-RU" altLang="ru-RU" sz="3200" b="1" dirty="0" smtClean="0">
              <a:latin typeface="+mn-lt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20614" y="766880"/>
            <a:ext cx="1178415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Во-первых, ребёнок не хочет справляться со школьными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трудностями, так как родители не приучили его </a:t>
            </a:r>
            <a:r>
              <a:rPr lang="ru-RU" altLang="ru-RU" b="1" dirty="0" smtClean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ограничивать </a:t>
            </a:r>
            <a:r>
              <a:rPr lang="ru-RU" altLang="ru-RU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свои желания и потребности</a:t>
            </a:r>
            <a:r>
              <a:rPr lang="ru-RU" altLang="ru-RU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3995" y="2400143"/>
            <a:ext cx="1197138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 eaLnBrk="1" hangingPunct="1">
              <a:defRPr/>
            </a:pPr>
            <a:r>
              <a:rPr lang="ru-RU" sz="3200" b="1" dirty="0">
                <a:ea typeface="Calibri" pitchFamily="34" charset="0"/>
                <a:cs typeface="Arial" pitchFamily="34" charset="0"/>
              </a:rPr>
              <a:t>Во-вторых, активное не желание учиться встречается </a:t>
            </a:r>
          </a:p>
          <a:p>
            <a:pPr algn="just" eaLnBrk="1" hangingPunct="1">
              <a:defRPr/>
            </a:pPr>
            <a:r>
              <a:rPr lang="ru-RU" sz="3200" b="1" dirty="0">
                <a:ea typeface="Calibri" pitchFamily="34" charset="0"/>
                <a:cs typeface="Arial" pitchFamily="34" charset="0"/>
              </a:rPr>
              <a:t>у тех детей, которых дома напугали школой</a:t>
            </a:r>
            <a:r>
              <a:rPr lang="ru-RU" sz="3200" b="1" dirty="0" smtClean="0">
                <a:ea typeface="Calibri" pitchFamily="34" charset="0"/>
                <a:cs typeface="Arial" pitchFamily="34" charset="0"/>
              </a:rPr>
              <a:t>: «Вот</a:t>
            </a:r>
            <a:r>
              <a:rPr lang="ru-RU" sz="3200" b="1" dirty="0">
                <a:ea typeface="Calibri" pitchFamily="34" charset="0"/>
                <a:cs typeface="Arial" pitchFamily="34" charset="0"/>
              </a:rPr>
              <a:t> </a:t>
            </a:r>
            <a:r>
              <a:rPr lang="ru-RU" sz="3200" b="1" dirty="0" smtClean="0">
                <a:ea typeface="Calibri" pitchFamily="34" charset="0"/>
                <a:cs typeface="Arial" pitchFamily="34" charset="0"/>
              </a:rPr>
              <a:t>пойдёшь </a:t>
            </a:r>
            <a:r>
              <a:rPr lang="ru-RU" sz="3200" b="1" dirty="0">
                <a:ea typeface="Calibri" pitchFamily="34" charset="0"/>
                <a:cs typeface="Arial" pitchFamily="34" charset="0"/>
              </a:rPr>
              <a:t>в школу, там тебе покажут!»</a:t>
            </a:r>
            <a:endParaRPr lang="ru-RU" sz="3200" b="1" dirty="0"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6391" y="45910"/>
            <a:ext cx="6609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Личностная готовность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01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1907177" y="351427"/>
            <a:ext cx="1389887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5" algn="just">
              <a:defRPr/>
            </a:pPr>
            <a:r>
              <a:rPr lang="ru-RU" altLang="ru-RU" sz="4400" b="1" dirty="0">
                <a:solidFill>
                  <a:srgbClr val="002060"/>
                </a:solidFill>
                <a:cs typeface="Times New Roman" pitchFamily="18" charset="0"/>
              </a:rPr>
              <a:t>Достигнуть успеха в воспитании и обучении ребёнка можно только в тесном сотрудничестве семьи и школы.</a:t>
            </a:r>
          </a:p>
        </p:txBody>
      </p:sp>
    </p:spTree>
    <p:extLst>
      <p:ext uri="{BB962C8B-B14F-4D97-AF65-F5344CB8AC3E}">
        <p14:creationId xmlns:p14="http://schemas.microsoft.com/office/powerpoint/2010/main" val="3778775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219303" y="0"/>
            <a:ext cx="64791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Запомните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0" y="908050"/>
            <a:ext cx="12191999" cy="5949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ru-RU" sz="4000" smtClean="0"/>
              <a:t>При обучении в школе вашего ребенка  вы должны оставаться для него </a:t>
            </a:r>
            <a:r>
              <a:rPr lang="ru-RU" altLang="ru-RU" sz="4000" smtClean="0">
                <a:solidFill>
                  <a:srgbClr val="CC3300"/>
                </a:solidFill>
              </a:rPr>
              <a:t>любящим и понимающим родителем</a:t>
            </a:r>
            <a:r>
              <a:rPr lang="ru-RU" altLang="ru-RU" sz="4000" smtClean="0"/>
              <a:t> .</a:t>
            </a:r>
            <a:endParaRPr lang="ru-RU" altLang="ru-RU" sz="4000" smtClean="0">
              <a:solidFill>
                <a:srgbClr val="CC3300"/>
              </a:solidFill>
            </a:endParaRPr>
          </a:p>
          <a:p>
            <a:r>
              <a:rPr lang="ru-RU" altLang="ru-RU" sz="4000" smtClean="0"/>
              <a:t>Постарайтесь достижения ребёнка </a:t>
            </a:r>
            <a:r>
              <a:rPr lang="ru-RU" altLang="ru-RU" sz="4000" smtClean="0">
                <a:solidFill>
                  <a:srgbClr val="CC3300"/>
                </a:solidFill>
              </a:rPr>
              <a:t>не сравнивать</a:t>
            </a:r>
            <a:r>
              <a:rPr lang="ru-RU" altLang="ru-RU" sz="4000" smtClean="0"/>
              <a:t> ни со своими, ни с достижениями старшего брата, ни одноклассников (не озвучивайте это при ребёнке, даже если они в его пользу!).</a:t>
            </a:r>
          </a:p>
          <a:p>
            <a:r>
              <a:rPr lang="ru-RU" altLang="ru-RU" sz="4000" smtClean="0"/>
              <a:t>Ваша любовь и терпение будут служить гарантом уверенного продвижения в учёбе для вашего малыша.</a:t>
            </a:r>
          </a:p>
          <a:p>
            <a:endParaRPr lang="ru-RU" altLang="ru-RU" sz="4000" dirty="0"/>
          </a:p>
        </p:txBody>
      </p:sp>
    </p:spTree>
    <p:extLst>
      <p:ext uri="{BB962C8B-B14F-4D97-AF65-F5344CB8AC3E}">
        <p14:creationId xmlns:p14="http://schemas.microsoft.com/office/powerpoint/2010/main" val="36627729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Фон для презентации образование - фото онлайн на oir.mob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4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1968091" y="2055813"/>
            <a:ext cx="85693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4800" b="1" dirty="0">
                <a:solidFill>
                  <a:srgbClr val="A20000"/>
                </a:solidFill>
                <a:latin typeface="+mn-lt"/>
              </a:rPr>
              <a:t>   Желаем Вам и Вашим детям успехов в новом учебном году!</a:t>
            </a:r>
            <a:r>
              <a:rPr lang="ru-RU" altLang="ru-RU" sz="6000" b="1" dirty="0">
                <a:solidFill>
                  <a:srgbClr val="A20000"/>
                </a:solidFill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20244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764</Words>
  <Application>Microsoft Office PowerPoint</Application>
  <PresentationFormat>Широкоэкранный</PresentationFormat>
  <Paragraphs>79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2025-04-29T18:23:15Z</dcterms:created>
  <dcterms:modified xsi:type="dcterms:W3CDTF">2025-04-29T18:42:58Z</dcterms:modified>
</cp:coreProperties>
</file>