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9" r:id="rId2"/>
    <p:sldId id="264" r:id="rId3"/>
    <p:sldId id="284" r:id="rId4"/>
    <p:sldId id="266" r:id="rId5"/>
    <p:sldId id="267" r:id="rId6"/>
    <p:sldId id="285" r:id="rId7"/>
    <p:sldId id="268" r:id="rId8"/>
    <p:sldId id="265" r:id="rId9"/>
    <p:sldId id="278" r:id="rId10"/>
    <p:sldId id="279" r:id="rId11"/>
    <p:sldId id="281" r:id="rId12"/>
    <p:sldId id="282" r:id="rId13"/>
    <p:sldId id="269" r:id="rId14"/>
    <p:sldId id="283" r:id="rId15"/>
    <p:sldId id="287" r:id="rId16"/>
    <p:sldId id="288" r:id="rId17"/>
    <p:sldId id="270" r:id="rId18"/>
    <p:sldId id="273" r:id="rId19"/>
    <p:sldId id="271" r:id="rId20"/>
    <p:sldId id="272" r:id="rId21"/>
    <p:sldId id="274" r:id="rId22"/>
    <p:sldId id="276" r:id="rId23"/>
    <p:sldId id="275" r:id="rId24"/>
    <p:sldId id="286" r:id="rId25"/>
    <p:sldId id="289" r:id="rId26"/>
    <p:sldId id="277" r:id="rId27"/>
  </p:sldIdLst>
  <p:sldSz cx="20104100" cy="11309350"/>
  <p:notesSz cx="20104100" cy="1130935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Druk Cyr" charset="-52"/>
      <p:regular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42" d="100"/>
          <a:sy n="42" d="100"/>
        </p:scale>
        <p:origin x="75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50" y="955972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hyperlink" Target="http://upload.wikimedia.org/wikipedia/ru/4/44/Meridian.p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408" y="679641"/>
            <a:ext cx="4074642" cy="2159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057FA9-0625-4759-8474-467CF94DE063}"/>
              </a:ext>
            </a:extLst>
          </p:cNvPr>
          <p:cNvSpPr txBox="1"/>
          <p:nvPr/>
        </p:nvSpPr>
        <p:spPr>
          <a:xfrm>
            <a:off x="5022850" y="4664075"/>
            <a:ext cx="13792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математики </a:t>
            </a:r>
          </a:p>
          <a:p>
            <a:pPr algn="ctr"/>
            <a:r>
              <a:rPr lang="ru-RU" sz="115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классе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74850" y="15875"/>
            <a:ext cx="17754600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34790" algn="l">
              <a:lnSpc>
                <a:spcPct val="100000"/>
              </a:lnSpc>
              <a:spcBef>
                <a:spcPts val="95"/>
              </a:spcBef>
            </a:pPr>
            <a:r>
              <a:rPr lang="vi-VN" sz="9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Стани́слав Лем</a:t>
            </a:r>
            <a:r>
              <a:rPr lang="vi-VN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6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польский писатель, сатирик, философ, фантаст.</a:t>
            </a:r>
            <a:endParaRPr sz="9600" spc="-5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9810" y="4190952"/>
            <a:ext cx="14020800" cy="70961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11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11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что-то узнать, нужно уже что-то знать.</a:t>
            </a:r>
            <a:br>
              <a:rPr lang="ru-RU" sz="115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115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4650" y="396875"/>
            <a:ext cx="5605346" cy="3177862"/>
          </a:xfrm>
          <a:prstGeom prst="rect">
            <a:avLst/>
          </a:prstGeom>
        </p:spPr>
      </p:pic>
      <p:pic>
        <p:nvPicPr>
          <p:cNvPr id="8" name="Picture 2" descr="http://im1-tub-ru.yandex.net/i?id=185910956-10-72&amp;n=21">
            <a:extLst>
              <a:ext uri="{FF2B5EF4-FFF2-40B4-BE49-F238E27FC236}">
                <a16:creationId xmlns:a16="http://schemas.microsoft.com/office/drawing/2014/main" id="{F4146305-2BF3-4CB7-88CF-E318F5B6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25875"/>
            <a:ext cx="5655941" cy="4555122"/>
          </a:xfrm>
          <a:prstGeom prst="rect">
            <a:avLst/>
          </a:prstGeom>
          <a:noFill/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53470436-0E7E-407F-B202-74C3E392C164}"/>
              </a:ext>
            </a:extLst>
          </p:cNvPr>
          <p:cNvSpPr txBox="1">
            <a:spLocks/>
          </p:cNvSpPr>
          <p:nvPr/>
        </p:nvSpPr>
        <p:spPr>
          <a:xfrm>
            <a:off x="1484243" y="3602038"/>
            <a:ext cx="9144000" cy="16557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ker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kern="0">
              <a:solidFill>
                <a:sysClr val="windowText" lastClr="000000"/>
              </a:solidFill>
            </a:endParaRPr>
          </a:p>
          <a:p>
            <a:endParaRPr lang="ru-RU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712997-B8E5-40DE-8FF3-7DFA9C41168B}"/>
              </a:ext>
            </a:extLst>
          </p:cNvPr>
          <p:cNvSpPr/>
          <p:nvPr/>
        </p:nvSpPr>
        <p:spPr>
          <a:xfrm>
            <a:off x="4260850" y="3292475"/>
            <a:ext cx="14554200" cy="11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4    504    3600  5628  7900</a:t>
            </a:r>
            <a:endParaRPr lang="ru-RU" sz="6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FAB68-EFD5-4EC2-A0DD-FE3E4760B493}"/>
              </a:ext>
            </a:extLst>
          </p:cNvPr>
          <p:cNvSpPr txBox="1"/>
          <p:nvPr/>
        </p:nvSpPr>
        <p:spPr>
          <a:xfrm>
            <a:off x="4337050" y="4206875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     о       ч        к        а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8118F7C4-E000-4761-8A84-E852B86E2C5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B5EC10C9-790A-43D4-B70C-7890297BBF4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4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>
            <a:extLst>
              <a:ext uri="{FF2B5EF4-FFF2-40B4-BE49-F238E27FC236}">
                <a16:creationId xmlns:a16="http://schemas.microsoft.com/office/drawing/2014/main" id="{F50A5CFF-0A7F-4C4D-B92A-D72142CE712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C97C9DC0-54BD-421C-A1D0-BDBA49DC5BE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5" name="Picture 2" descr="Картинка 7 из 160">
            <a:hlinkClick r:id="rId4"/>
            <a:extLst>
              <a:ext uri="{FF2B5EF4-FFF2-40B4-BE49-F238E27FC236}">
                <a16:creationId xmlns:a16="http://schemas.microsoft.com/office/drawing/2014/main" id="{0B514356-620E-4656-BB5A-41AE81F39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14050" y="2987675"/>
            <a:ext cx="9061442" cy="7038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2-1">
            <a:extLst>
              <a:ext uri="{FF2B5EF4-FFF2-40B4-BE49-F238E27FC236}">
                <a16:creationId xmlns:a16="http://schemas.microsoft.com/office/drawing/2014/main" id="{D6AF4973-8E82-4B40-A0D9-B74149E991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35"/>
            <a:ext cx="10518356" cy="6610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545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>
            <a:extLst>
              <a:ext uri="{FF2B5EF4-FFF2-40B4-BE49-F238E27FC236}">
                <a16:creationId xmlns:a16="http://schemas.microsoft.com/office/drawing/2014/main" id="{F22B4545-7912-48A1-9091-CC03BBCCCE6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19214F45-FE2B-4D6E-83AA-18B202969F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pic>
        <p:nvPicPr>
          <p:cNvPr id="4" name="Picture 2" descr="https://uroki-sovy.ru/images/200/193/2.jpg">
            <a:extLst>
              <a:ext uri="{FF2B5EF4-FFF2-40B4-BE49-F238E27FC236}">
                <a16:creationId xmlns:a16="http://schemas.microsoft.com/office/drawing/2014/main" id="{B75D5309-CEA3-4553-AE07-FD9D8DDDE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31115"/>
            <a:ext cx="10058400" cy="1089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089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gas-kvas.com/uploads/posts/2023-01/1673908773_gas-kvas-com-p-risunki-po-kletochkam-zhiraf-34.png">
            <a:extLst>
              <a:ext uri="{FF2B5EF4-FFF2-40B4-BE49-F238E27FC236}">
                <a16:creationId xmlns:a16="http://schemas.microsoft.com/office/drawing/2014/main" id="{7809AB27-D20A-4F94-98F5-64FA2A715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50" y="168275"/>
            <a:ext cx="7620000" cy="989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F87825DE-449F-4759-BC94-7C0EB66B226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2FC6C77D-2505-4509-A884-0D9C9892462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8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а 7 из 9457">
            <a:extLst>
              <a:ext uri="{FF2B5EF4-FFF2-40B4-BE49-F238E27FC236}">
                <a16:creationId xmlns:a16="http://schemas.microsoft.com/office/drawing/2014/main" id="{F9DBD1C0-DC7B-430A-879A-0A339DECF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8751" y="0"/>
            <a:ext cx="9773195" cy="7483475"/>
          </a:xfrm>
          <a:prstGeom prst="rect">
            <a:avLst/>
          </a:prstGeom>
          <a:noFill/>
        </p:spPr>
      </p:pic>
      <p:pic>
        <p:nvPicPr>
          <p:cNvPr id="5" name="Picture 66" descr="Морской бой">
            <a:extLst>
              <a:ext uri="{FF2B5EF4-FFF2-40B4-BE49-F238E27FC236}">
                <a16:creationId xmlns:a16="http://schemas.microsoft.com/office/drawing/2014/main" id="{897CFF1B-8EBF-48E1-B5E2-5C7B649A00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/>
          </a:blip>
          <a:srcRect l="13937" t="9941" r="34005" b="22140"/>
          <a:stretch/>
        </p:blipFill>
        <p:spPr bwMode="auto">
          <a:xfrm>
            <a:off x="10890250" y="1"/>
            <a:ext cx="7848600" cy="740669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8" name="object 2">
            <a:extLst>
              <a:ext uri="{FF2B5EF4-FFF2-40B4-BE49-F238E27FC236}">
                <a16:creationId xmlns:a16="http://schemas.microsoft.com/office/drawing/2014/main" id="{AF2AD226-2B7D-4193-8D68-EB939FD456C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1ABC5F92-807D-4F72-9A01-5379A256988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6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8B214-43EB-4E78-9A5F-88A851D2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6032CC0-FFA9-4778-82FB-A05CEAD080A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010970"/>
            <a:ext cx="9890986" cy="1291395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58E75CEA-7ABB-4264-B5F3-75E2C27DD5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3450" y="9995730"/>
            <a:ext cx="9890986" cy="1291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97DCE5-AEC0-4C35-95FE-CE28AECD04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250" y="320675"/>
            <a:ext cx="14319251" cy="953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879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B0BBDD4E-29C8-4098-B971-30FF08A478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88110"/>
            <a:ext cx="9890986" cy="1291395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BC14378B-2EC9-4C89-B5A4-B56F3AC92A9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5A046-0B0C-47EF-8512-DECF04664273}"/>
              </a:ext>
            </a:extLst>
          </p:cNvPr>
          <p:cNvSpPr txBox="1"/>
          <p:nvPr/>
        </p:nvSpPr>
        <p:spPr>
          <a:xfrm>
            <a:off x="1670050" y="1539875"/>
            <a:ext cx="166116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«Построение точек по их координатам».</a:t>
            </a:r>
          </a:p>
        </p:txBody>
      </p:sp>
    </p:spTree>
    <p:extLst>
      <p:ext uri="{BB962C8B-B14F-4D97-AF65-F5344CB8AC3E}">
        <p14:creationId xmlns:p14="http://schemas.microsoft.com/office/powerpoint/2010/main" val="1249465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326159D-BE32-4C19-8E8C-F19D21FFB901}"/>
              </a:ext>
            </a:extLst>
          </p:cNvPr>
          <p:cNvGrpSpPr/>
          <p:nvPr/>
        </p:nvGrpSpPr>
        <p:grpSpPr>
          <a:xfrm>
            <a:off x="0" y="549275"/>
            <a:ext cx="19972762" cy="10759280"/>
            <a:chOff x="0" y="549275"/>
            <a:chExt cx="19972762" cy="10759280"/>
          </a:xfrm>
        </p:grpSpPr>
        <p:pic>
          <p:nvPicPr>
            <p:cNvPr id="4" name="object 2">
              <a:extLst>
                <a:ext uri="{FF2B5EF4-FFF2-40B4-BE49-F238E27FC236}">
                  <a16:creationId xmlns:a16="http://schemas.microsoft.com/office/drawing/2014/main" id="{6281376E-15D8-4142-A397-D8C052BF7C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988110"/>
              <a:ext cx="9890986" cy="1291395"/>
            </a:xfrm>
            <a:prstGeom prst="rect">
              <a:avLst/>
            </a:prstGeom>
          </p:spPr>
        </p:pic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F46A1825-0F87-4568-AFF3-BF0DDD43B3A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81777" y="10017160"/>
              <a:ext cx="9890985" cy="1291395"/>
            </a:xfrm>
            <a:prstGeom prst="rect">
              <a:avLst/>
            </a:prstGeom>
          </p:spPr>
        </p:pic>
        <p:pic>
          <p:nvPicPr>
            <p:cNvPr id="1026" name="Picture 2" descr="https://thumbs.dreamstime.com/z/x-i-y-osi-wektor-67797153.jpg">
              <a:extLst>
                <a:ext uri="{FF2B5EF4-FFF2-40B4-BE49-F238E27FC236}">
                  <a16:creationId xmlns:a16="http://schemas.microsoft.com/office/drawing/2014/main" id="{66A1A1D0-B0A6-4BE8-AD9B-DE164E6DE6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45" b="11465"/>
            <a:stretch/>
          </p:blipFill>
          <p:spPr bwMode="auto">
            <a:xfrm>
              <a:off x="222250" y="549275"/>
              <a:ext cx="10577513" cy="9532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02FEAA5-43D9-4475-8669-76DA70D28E13}"/>
              </a:ext>
            </a:extLst>
          </p:cNvPr>
          <p:cNvSpPr txBox="1"/>
          <p:nvPr/>
        </p:nvSpPr>
        <p:spPr>
          <a:xfrm>
            <a:off x="11804650" y="1844675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(5;7)</a:t>
            </a:r>
          </a:p>
        </p:txBody>
      </p:sp>
    </p:spTree>
    <p:extLst>
      <p:ext uri="{BB962C8B-B14F-4D97-AF65-F5344CB8AC3E}">
        <p14:creationId xmlns:p14="http://schemas.microsoft.com/office/powerpoint/2010/main" val="172026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281376E-15D8-4142-A397-D8C052BF7C7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28" y="10020020"/>
            <a:ext cx="9890986" cy="1291395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F46A1825-0F87-4568-AFF3-BF0DDD43B3A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3905" y="10049070"/>
            <a:ext cx="9890985" cy="1291395"/>
          </a:xfrm>
          <a:prstGeom prst="rect">
            <a:avLst/>
          </a:prstGeom>
        </p:spPr>
      </p:pic>
      <p:pic>
        <p:nvPicPr>
          <p:cNvPr id="1026" name="Picture 2" descr="https://thumbs.dreamstime.com/z/x-i-y-osi-wektor-67797153.jpg">
            <a:extLst>
              <a:ext uri="{FF2B5EF4-FFF2-40B4-BE49-F238E27FC236}">
                <a16:creationId xmlns:a16="http://schemas.microsoft.com/office/drawing/2014/main" id="{66A1A1D0-B0A6-4BE8-AD9B-DE164E6DE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" t="4245" r="3479" b="11465"/>
          <a:stretch/>
        </p:blipFill>
        <p:spPr bwMode="auto">
          <a:xfrm>
            <a:off x="222250" y="320675"/>
            <a:ext cx="9601200" cy="953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thumbs.dreamstime.com/z/x-i-y-osi-wektor-67797153.jpg">
            <a:extLst>
              <a:ext uri="{FF2B5EF4-FFF2-40B4-BE49-F238E27FC236}">
                <a16:creationId xmlns:a16="http://schemas.microsoft.com/office/drawing/2014/main" id="{FA629E5E-7358-42F5-8D89-30A976928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" t="4245" r="3479" b="11465"/>
          <a:stretch/>
        </p:blipFill>
        <p:spPr bwMode="auto">
          <a:xfrm>
            <a:off x="10527030" y="396875"/>
            <a:ext cx="9601200" cy="953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51ECDF0F-AB9A-4E38-9A62-D926081CC74A}"/>
              </a:ext>
            </a:extLst>
          </p:cNvPr>
          <p:cNvSpPr/>
          <p:nvPr/>
        </p:nvSpPr>
        <p:spPr>
          <a:xfrm>
            <a:off x="6927850" y="4511675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1027B81-2F5D-4372-A2E8-C8EEC39137CB}"/>
              </a:ext>
            </a:extLst>
          </p:cNvPr>
          <p:cNvSpPr/>
          <p:nvPr/>
        </p:nvSpPr>
        <p:spPr>
          <a:xfrm>
            <a:off x="15538450" y="2911475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6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326159D-BE32-4C19-8E8C-F19D21FFB901}"/>
              </a:ext>
            </a:extLst>
          </p:cNvPr>
          <p:cNvGrpSpPr/>
          <p:nvPr/>
        </p:nvGrpSpPr>
        <p:grpSpPr>
          <a:xfrm>
            <a:off x="208281" y="777875"/>
            <a:ext cx="19895819" cy="10532110"/>
            <a:chOff x="222251" y="549275"/>
            <a:chExt cx="19895819" cy="10532110"/>
          </a:xfrm>
        </p:grpSpPr>
        <p:pic>
          <p:nvPicPr>
            <p:cNvPr id="4" name="object 2">
              <a:extLst>
                <a:ext uri="{FF2B5EF4-FFF2-40B4-BE49-F238E27FC236}">
                  <a16:creationId xmlns:a16="http://schemas.microsoft.com/office/drawing/2014/main" id="{6281376E-15D8-4142-A397-D8C052BF7C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" y="9789355"/>
              <a:ext cx="9890986" cy="1291395"/>
            </a:xfrm>
            <a:prstGeom prst="rect">
              <a:avLst/>
            </a:prstGeom>
          </p:spPr>
        </p:pic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F46A1825-0F87-4568-AFF3-BF0DDD43B3A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7085" y="9789990"/>
              <a:ext cx="9890985" cy="1291395"/>
            </a:xfrm>
            <a:prstGeom prst="rect">
              <a:avLst/>
            </a:prstGeom>
          </p:spPr>
        </p:pic>
        <p:pic>
          <p:nvPicPr>
            <p:cNvPr id="1026" name="Picture 2" descr="https://thumbs.dreamstime.com/z/x-i-y-osi-wektor-67797153.jpg">
              <a:extLst>
                <a:ext uri="{FF2B5EF4-FFF2-40B4-BE49-F238E27FC236}">
                  <a16:creationId xmlns:a16="http://schemas.microsoft.com/office/drawing/2014/main" id="{66A1A1D0-B0A6-4BE8-AD9B-DE164E6DE6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45" b="11465"/>
            <a:stretch/>
          </p:blipFill>
          <p:spPr bwMode="auto">
            <a:xfrm>
              <a:off x="222251" y="549275"/>
              <a:ext cx="10377170" cy="9352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983C8E0-99AF-4584-9B97-4FEE794E8ADE}"/>
              </a:ext>
            </a:extLst>
          </p:cNvPr>
          <p:cNvGrpSpPr/>
          <p:nvPr/>
        </p:nvGrpSpPr>
        <p:grpSpPr>
          <a:xfrm>
            <a:off x="10814050" y="8702675"/>
            <a:ext cx="5486400" cy="1107996"/>
            <a:chOff x="10814050" y="8626475"/>
            <a:chExt cx="5486400" cy="110799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9B426CC-085A-41AE-8A10-453B190809C0}"/>
                </a:ext>
              </a:extLst>
            </p:cNvPr>
            <p:cNvSpPr txBox="1"/>
            <p:nvPr/>
          </p:nvSpPr>
          <p:spPr>
            <a:xfrm>
              <a:off x="10814050" y="8626475"/>
              <a:ext cx="5486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ось абсцисс</a:t>
              </a:r>
              <a:endParaRPr lang="ru-RU" sz="6600" dirty="0"/>
            </a:p>
          </p:txBody>
        </p:sp>
        <p:sp>
          <p:nvSpPr>
            <p:cNvPr id="3" name="Стрелка: влево 2">
              <a:extLst>
                <a:ext uri="{FF2B5EF4-FFF2-40B4-BE49-F238E27FC236}">
                  <a16:creationId xmlns:a16="http://schemas.microsoft.com/office/drawing/2014/main" id="{DC6486D0-BCC9-42D6-8BC6-81028186886B}"/>
                </a:ext>
              </a:extLst>
            </p:cNvPr>
            <p:cNvSpPr/>
            <p:nvPr/>
          </p:nvSpPr>
          <p:spPr>
            <a:xfrm>
              <a:off x="10814050" y="9007475"/>
              <a:ext cx="838200" cy="4572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3E56C38-1833-423E-A5A2-093889964BFF}"/>
              </a:ext>
            </a:extLst>
          </p:cNvPr>
          <p:cNvGrpSpPr/>
          <p:nvPr/>
        </p:nvGrpSpPr>
        <p:grpSpPr>
          <a:xfrm>
            <a:off x="1822450" y="396875"/>
            <a:ext cx="6705600" cy="1107996"/>
            <a:chOff x="10509250" y="930275"/>
            <a:chExt cx="6705600" cy="11079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A43941-A4FB-478D-AC44-145C570A592D}"/>
                </a:ext>
              </a:extLst>
            </p:cNvPr>
            <p:cNvSpPr txBox="1"/>
            <p:nvPr/>
          </p:nvSpPr>
          <p:spPr>
            <a:xfrm>
              <a:off x="11423650" y="930275"/>
              <a:ext cx="57912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ось ординат</a:t>
              </a:r>
              <a:endParaRPr lang="ru-RU" sz="6000" dirty="0"/>
            </a:p>
          </p:txBody>
        </p:sp>
        <p:sp>
          <p:nvSpPr>
            <p:cNvPr id="10" name="Стрелка: влево 9">
              <a:extLst>
                <a:ext uri="{FF2B5EF4-FFF2-40B4-BE49-F238E27FC236}">
                  <a16:creationId xmlns:a16="http://schemas.microsoft.com/office/drawing/2014/main" id="{964732AF-E50F-402C-9269-FE76583F59BB}"/>
                </a:ext>
              </a:extLst>
            </p:cNvPr>
            <p:cNvSpPr/>
            <p:nvPr/>
          </p:nvSpPr>
          <p:spPr>
            <a:xfrm>
              <a:off x="10509250" y="1311275"/>
              <a:ext cx="978408" cy="4846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4A8ABF4-1F47-437F-A83A-D9D5AE27AE0D}"/>
              </a:ext>
            </a:extLst>
          </p:cNvPr>
          <p:cNvSpPr txBox="1"/>
          <p:nvPr/>
        </p:nvSpPr>
        <p:spPr>
          <a:xfrm>
            <a:off x="9899650" y="8778875"/>
            <a:ext cx="137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ACC311-2A01-493D-920A-955DBC194916}"/>
              </a:ext>
            </a:extLst>
          </p:cNvPr>
          <p:cNvSpPr txBox="1"/>
          <p:nvPr/>
        </p:nvSpPr>
        <p:spPr>
          <a:xfrm>
            <a:off x="374650" y="320675"/>
            <a:ext cx="91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val="350337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49857C-99CF-4C96-8F1D-F2E420C55548}"/>
              </a:ext>
            </a:extLst>
          </p:cNvPr>
          <p:cNvSpPr/>
          <p:nvPr/>
        </p:nvSpPr>
        <p:spPr>
          <a:xfrm>
            <a:off x="527050" y="320675"/>
            <a:ext cx="19431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u="sng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Алгоритм </a:t>
            </a:r>
            <a:r>
              <a:rPr kumimoji="0" lang="ru-RU" sz="6600" b="1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построения</a:t>
            </a:r>
            <a:r>
              <a:rPr kumimoji="0" lang="ru-RU" sz="6600" b="1" u="sng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точек координатного угла.</a:t>
            </a:r>
            <a:endParaRPr kumimoji="0" lang="ru-RU" sz="4800" b="0" u="sng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02AD8BEC-C58D-4B3A-8114-C00ED485F245}"/>
              </a:ext>
            </a:extLst>
          </p:cNvPr>
          <p:cNvSpPr txBox="1"/>
          <p:nvPr/>
        </p:nvSpPr>
        <p:spPr>
          <a:xfrm>
            <a:off x="-36830" y="1616075"/>
            <a:ext cx="19569430" cy="32766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060" tIns="49530" rIns="99060" bIns="49530" numCol="1" spcCol="1270" anchor="ctr" anchorCtr="0">
            <a:noAutofit/>
          </a:bodyPr>
          <a:lstStyle/>
          <a:p>
            <a:pPr marL="0" lvl="1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60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Найти </a:t>
            </a:r>
            <a:r>
              <a:rPr lang="ru-RU" sz="60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оси абсцисс </a:t>
            </a:r>
            <a:r>
              <a:rPr lang="ru-RU" sz="60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соответствующее</a:t>
            </a:r>
            <a:r>
              <a:rPr lang="ru-RU" sz="6000" b="1" kern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первой </a:t>
            </a:r>
            <a:r>
              <a:rPr lang="ru-RU" sz="60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координате (провести через неё пунктирную прямую).</a:t>
            </a:r>
            <a:endParaRPr lang="ru-RU" sz="6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A76785-8804-4D10-97F8-813FF9ECEE42}"/>
              </a:ext>
            </a:extLst>
          </p:cNvPr>
          <p:cNvSpPr/>
          <p:nvPr/>
        </p:nvSpPr>
        <p:spPr>
          <a:xfrm>
            <a:off x="222250" y="5349875"/>
            <a:ext cx="1950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Найти </a:t>
            </a:r>
            <a:r>
              <a:rPr lang="ru-RU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оси ординат 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соответствующее </a:t>
            </a:r>
            <a:r>
              <a:rPr lang="ru-RU" sz="6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координате (провести через неё пунктирную прямую).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FCFD153-3FBE-4732-B683-6AE0BA6635EB}"/>
              </a:ext>
            </a:extLst>
          </p:cNvPr>
          <p:cNvSpPr/>
          <p:nvPr/>
        </p:nvSpPr>
        <p:spPr>
          <a:xfrm>
            <a:off x="374650" y="8016875"/>
            <a:ext cx="1935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</a:t>
            </a:r>
            <a:r>
              <a:rPr lang="ru-RU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точку пересечения 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пунктирных прямых, обозначить заглавной буквой латинского алфавита.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396BA482-A9C4-4856-96E9-74F5DDDBC56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C5753429-4A7D-4625-BC6F-54042112F8D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6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281376E-15D8-4142-A397-D8C052BF7C7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" y="10041450"/>
            <a:ext cx="9890986" cy="1291395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F46A1825-0F87-4568-AFF3-BF0DDD43B3A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9145" y="10003350"/>
            <a:ext cx="9890985" cy="1291395"/>
          </a:xfrm>
          <a:prstGeom prst="rect">
            <a:avLst/>
          </a:prstGeom>
        </p:spPr>
      </p:pic>
      <p:pic>
        <p:nvPicPr>
          <p:cNvPr id="8" name="Picture 2" descr="https://thumbs.dreamstime.com/z/x-i-y-osi-wektor-67797153.jpg">
            <a:extLst>
              <a:ext uri="{FF2B5EF4-FFF2-40B4-BE49-F238E27FC236}">
                <a16:creationId xmlns:a16="http://schemas.microsoft.com/office/drawing/2014/main" id="{FA629E5E-7358-42F5-8D89-30A976928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" t="4245" r="3479" b="11465"/>
          <a:stretch/>
        </p:blipFill>
        <p:spPr bwMode="auto">
          <a:xfrm>
            <a:off x="1441450" y="0"/>
            <a:ext cx="9601200" cy="953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91027B81-2F5D-4372-A2E8-C8EEC39137CB}"/>
              </a:ext>
            </a:extLst>
          </p:cNvPr>
          <p:cNvSpPr/>
          <p:nvPr/>
        </p:nvSpPr>
        <p:spPr>
          <a:xfrm>
            <a:off x="6470650" y="2530475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DFB039D-36B1-46BA-81C2-B16731D889FA}"/>
              </a:ext>
            </a:extLst>
          </p:cNvPr>
          <p:cNvCxnSpPr>
            <a:cxnSpLocks/>
            <a:endCxn id="9" idx="4"/>
          </p:cNvCxnSpPr>
          <p:nvPr/>
        </p:nvCxnSpPr>
        <p:spPr>
          <a:xfrm flipV="1">
            <a:off x="6623050" y="2835275"/>
            <a:ext cx="0" cy="586740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4CA104E-248A-413E-A7D4-C2EB7C16BCC4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2279650" y="2682875"/>
            <a:ext cx="4191000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69F9016-9C62-4446-B3E0-21437CF3DE25}"/>
              </a:ext>
            </a:extLst>
          </p:cNvPr>
          <p:cNvSpPr txBox="1"/>
          <p:nvPr/>
        </p:nvSpPr>
        <p:spPr>
          <a:xfrm>
            <a:off x="6623050" y="1692275"/>
            <a:ext cx="114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115153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B9B85687-B419-4298-AA32-05F37D32033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" y="10041450"/>
            <a:ext cx="9890986" cy="1291395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7D9B1200-94CD-4A45-9C02-AD71EDC9A22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9145" y="10003350"/>
            <a:ext cx="9890985" cy="1291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062BAD-A814-4FCE-BCF1-FFE39A1181E0}"/>
              </a:ext>
            </a:extLst>
          </p:cNvPr>
          <p:cNvSpPr txBox="1"/>
          <p:nvPr/>
        </p:nvSpPr>
        <p:spPr>
          <a:xfrm>
            <a:off x="755650" y="320675"/>
            <a:ext cx="2412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С.54 №2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F666A6-CA90-4A61-96BE-2B925A527172}"/>
              </a:ext>
            </a:extLst>
          </p:cNvPr>
          <p:cNvSpPr txBox="1"/>
          <p:nvPr/>
        </p:nvSpPr>
        <p:spPr>
          <a:xfrm>
            <a:off x="4946650" y="396875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(2;3)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1A5516-BE4B-475B-AB47-6852637CFFE8}"/>
              </a:ext>
            </a:extLst>
          </p:cNvPr>
          <p:cNvSpPr txBox="1"/>
          <p:nvPr/>
        </p:nvSpPr>
        <p:spPr>
          <a:xfrm>
            <a:off x="8451850" y="396875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Е(4;1)</a:t>
            </a:r>
            <a:endParaRPr lang="ru-RU" sz="5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EB8EF3-F4BE-491E-AAC5-1935043F187A}"/>
              </a:ext>
            </a:extLst>
          </p:cNvPr>
          <p:cNvSpPr txBox="1"/>
          <p:nvPr/>
        </p:nvSpPr>
        <p:spPr>
          <a:xfrm>
            <a:off x="755650" y="2911475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С.54 №3</a:t>
            </a:r>
          </a:p>
        </p:txBody>
      </p:sp>
    </p:spTree>
    <p:extLst>
      <p:ext uri="{BB962C8B-B14F-4D97-AF65-F5344CB8AC3E}">
        <p14:creationId xmlns:p14="http://schemas.microsoft.com/office/powerpoint/2010/main" val="55253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A9DAC2D3-A7AD-4E62-80FA-4C57985B22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" y="10041450"/>
            <a:ext cx="9890986" cy="1291395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C1C8CF24-77F7-400F-B4D0-6ABDC41B8ED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99145" y="10003350"/>
            <a:ext cx="9890985" cy="1291395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7D6BAF0-1D2E-401A-93AC-4DCDE301379F}"/>
              </a:ext>
            </a:extLst>
          </p:cNvPr>
          <p:cNvCxnSpPr>
            <a:cxnSpLocks/>
          </p:cNvCxnSpPr>
          <p:nvPr/>
        </p:nvCxnSpPr>
        <p:spPr>
          <a:xfrm>
            <a:off x="450850" y="2301875"/>
            <a:ext cx="59436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DBFBD4A-F131-456B-BDC9-867103606370}"/>
              </a:ext>
            </a:extLst>
          </p:cNvPr>
          <p:cNvCxnSpPr>
            <a:cxnSpLocks/>
          </p:cNvCxnSpPr>
          <p:nvPr/>
        </p:nvCxnSpPr>
        <p:spPr>
          <a:xfrm flipV="1">
            <a:off x="450850" y="1844675"/>
            <a:ext cx="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0E2BDC1-4EED-4297-931D-CC39C9A8A726}"/>
              </a:ext>
            </a:extLst>
          </p:cNvPr>
          <p:cNvCxnSpPr/>
          <p:nvPr/>
        </p:nvCxnSpPr>
        <p:spPr>
          <a:xfrm flipV="1">
            <a:off x="6394450" y="1844675"/>
            <a:ext cx="0" cy="457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00F8296-2457-47B2-A208-7FA7CFAD9E87}"/>
              </a:ext>
            </a:extLst>
          </p:cNvPr>
          <p:cNvCxnSpPr>
            <a:cxnSpLocks/>
          </p:cNvCxnSpPr>
          <p:nvPr/>
        </p:nvCxnSpPr>
        <p:spPr>
          <a:xfrm>
            <a:off x="450850" y="1844675"/>
            <a:ext cx="30480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43D604D-C7DB-4485-8372-828CA818C680}"/>
              </a:ext>
            </a:extLst>
          </p:cNvPr>
          <p:cNvCxnSpPr>
            <a:cxnSpLocks/>
          </p:cNvCxnSpPr>
          <p:nvPr/>
        </p:nvCxnSpPr>
        <p:spPr>
          <a:xfrm>
            <a:off x="6394450" y="1844675"/>
            <a:ext cx="17526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7BBFD6E-EF9F-4AE9-87AB-85F1E2DF3F33}"/>
              </a:ext>
            </a:extLst>
          </p:cNvPr>
          <p:cNvSpPr txBox="1"/>
          <p:nvPr/>
        </p:nvSpPr>
        <p:spPr>
          <a:xfrm>
            <a:off x="4108450" y="625475"/>
            <a:ext cx="76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Левая круглая скобка 17">
            <a:extLst>
              <a:ext uri="{FF2B5EF4-FFF2-40B4-BE49-F238E27FC236}">
                <a16:creationId xmlns:a16="http://schemas.microsoft.com/office/drawing/2014/main" id="{C6606900-BC66-41EF-BDC9-BAEB6A53C361}"/>
              </a:ext>
            </a:extLst>
          </p:cNvPr>
          <p:cNvSpPr/>
          <p:nvPr/>
        </p:nvSpPr>
        <p:spPr>
          <a:xfrm rot="16200000">
            <a:off x="3003550" y="-555625"/>
            <a:ext cx="838200" cy="5943600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BC36731-6931-45B7-B51A-FABA2EC3A828}"/>
              </a:ext>
            </a:extLst>
          </p:cNvPr>
          <p:cNvCxnSpPr/>
          <p:nvPr/>
        </p:nvCxnSpPr>
        <p:spPr>
          <a:xfrm>
            <a:off x="9366250" y="2225675"/>
            <a:ext cx="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69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9B32BB-6DA5-40B6-853C-606D89D8C560}"/>
              </a:ext>
            </a:extLst>
          </p:cNvPr>
          <p:cNvSpPr/>
          <p:nvPr/>
        </p:nvSpPr>
        <p:spPr>
          <a:xfrm>
            <a:off x="0" y="168275"/>
            <a:ext cx="1612883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каким углом </a:t>
            </a:r>
            <a:r>
              <a:rPr lang="ru-RU" sz="80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пересекаются </a:t>
            </a:r>
          </a:p>
          <a:p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координатные лучи?</a:t>
            </a:r>
            <a:endParaRPr lang="ru-RU" sz="8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6B99C5-E06D-4DD4-B630-ADA4C124AA81}"/>
              </a:ext>
            </a:extLst>
          </p:cNvPr>
          <p:cNvSpPr/>
          <p:nvPr/>
        </p:nvSpPr>
        <p:spPr>
          <a:xfrm>
            <a:off x="679450" y="4130675"/>
            <a:ext cx="93526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 Под острым углом.</a:t>
            </a:r>
            <a:endParaRPr lang="ru-RU" sz="7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104C3B-8D22-45B7-BCAC-C482483D9908}"/>
              </a:ext>
            </a:extLst>
          </p:cNvPr>
          <p:cNvSpPr/>
          <p:nvPr/>
        </p:nvSpPr>
        <p:spPr>
          <a:xfrm>
            <a:off x="603250" y="5654675"/>
            <a:ext cx="96763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 Под прямым углом.</a:t>
            </a:r>
            <a:endParaRPr lang="ru-RU" sz="72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DF027F-AC8A-46D4-9253-6CC34CF755E8}"/>
              </a:ext>
            </a:extLst>
          </p:cNvPr>
          <p:cNvSpPr/>
          <p:nvPr/>
        </p:nvSpPr>
        <p:spPr>
          <a:xfrm>
            <a:off x="527050" y="6950075"/>
            <a:ext cx="89748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 Под тупым углом.</a:t>
            </a:r>
            <a:endParaRPr lang="ru-RU" sz="72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1366FC-384C-4AD3-B64E-DCD3172759E8}"/>
              </a:ext>
            </a:extLst>
          </p:cNvPr>
          <p:cNvSpPr/>
          <p:nvPr/>
        </p:nvSpPr>
        <p:spPr>
          <a:xfrm>
            <a:off x="603250" y="8321675"/>
            <a:ext cx="1167531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 Под развернутым углом.</a:t>
            </a:r>
            <a:endParaRPr lang="ru-RU" sz="72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2">
            <a:extLst>
              <a:ext uri="{FF2B5EF4-FFF2-40B4-BE49-F238E27FC236}">
                <a16:creationId xmlns:a16="http://schemas.microsoft.com/office/drawing/2014/main" id="{21ECA040-87B3-4082-A00F-E88D1A1694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A66E1AA7-3DB7-410E-97E7-5DA04031C5B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7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5485DD2-A336-4E78-B3CE-D3BEEE98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50" y="365125"/>
            <a:ext cx="19583400" cy="1325563"/>
          </a:xfrm>
        </p:spPr>
        <p:txBody>
          <a:bodyPr>
            <a:noAutofit/>
          </a:bodyPr>
          <a:lstStyle/>
          <a:p>
            <a:pPr lvl="0"/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называется </a:t>
            </a:r>
            <a:r>
              <a:rPr lang="ru-RU" sz="8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горизонтальный </a:t>
            </a:r>
            <a:r>
              <a:rPr lang="ru-RU" sz="8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луч?</a:t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ADC287-CFAA-4CAA-A13C-80C6856BA02A}"/>
              </a:ext>
            </a:extLst>
          </p:cNvPr>
          <p:cNvSpPr/>
          <p:nvPr/>
        </p:nvSpPr>
        <p:spPr>
          <a:xfrm>
            <a:off x="374650" y="3825875"/>
            <a:ext cx="66928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Биссектриса.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DCB1F2-83E7-4C57-815D-D54F1E5B1A11}"/>
              </a:ext>
            </a:extLst>
          </p:cNvPr>
          <p:cNvSpPr/>
          <p:nvPr/>
        </p:nvSpPr>
        <p:spPr>
          <a:xfrm>
            <a:off x="419007" y="5458341"/>
            <a:ext cx="57855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 Ордината.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5FB31F-3A00-4390-8E88-B15202661336}"/>
              </a:ext>
            </a:extLst>
          </p:cNvPr>
          <p:cNvSpPr/>
          <p:nvPr/>
        </p:nvSpPr>
        <p:spPr>
          <a:xfrm>
            <a:off x="450850" y="7254875"/>
            <a:ext cx="55691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 Абсцисса.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2">
            <a:extLst>
              <a:ext uri="{FF2B5EF4-FFF2-40B4-BE49-F238E27FC236}">
                <a16:creationId xmlns:a16="http://schemas.microsoft.com/office/drawing/2014/main" id="{EE8F4622-7617-4631-80C0-E645CCF6BF6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3EB4A05C-78B4-4A0C-ABAA-5ADF02718BF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4D84F5B-381C-4EBD-BB7B-CC7ADC9669FD}"/>
              </a:ext>
            </a:extLst>
          </p:cNvPr>
          <p:cNvSpPr/>
          <p:nvPr/>
        </p:nvSpPr>
        <p:spPr>
          <a:xfrm>
            <a:off x="450850" y="-14605"/>
            <a:ext cx="18669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Как называется </a:t>
            </a:r>
            <a:r>
              <a:rPr lang="ru-RU" sz="8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вертикальный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луч?</a:t>
            </a:r>
            <a:b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65DAC1-A71E-410C-BD9E-7227D0A37E9E}"/>
              </a:ext>
            </a:extLst>
          </p:cNvPr>
          <p:cNvSpPr/>
          <p:nvPr/>
        </p:nvSpPr>
        <p:spPr>
          <a:xfrm>
            <a:off x="527050" y="3521075"/>
            <a:ext cx="66928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Биссектриса.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1E4513-64D0-47F3-A2D5-5CB6682AC517}"/>
              </a:ext>
            </a:extLst>
          </p:cNvPr>
          <p:cNvSpPr/>
          <p:nvPr/>
        </p:nvSpPr>
        <p:spPr>
          <a:xfrm>
            <a:off x="571407" y="5153541"/>
            <a:ext cx="57855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 Ордината.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F38B4D-6AC4-4F7C-AD8E-40CF2B199EB3}"/>
              </a:ext>
            </a:extLst>
          </p:cNvPr>
          <p:cNvSpPr/>
          <p:nvPr/>
        </p:nvSpPr>
        <p:spPr>
          <a:xfrm>
            <a:off x="603250" y="6950075"/>
            <a:ext cx="55691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 Абсцисса.</a:t>
            </a:r>
            <a:endParaRPr lang="ru-RU" sz="7200" b="1" kern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65BF34DC-A6B2-409B-B4CB-63F3C841FF9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27106ADB-0646-414E-A832-C15D9C10F03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1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8402B7-BEA9-4E67-8EDF-FD560B7CEF3D}"/>
              </a:ext>
            </a:extLst>
          </p:cNvPr>
          <p:cNvSpPr/>
          <p:nvPr/>
        </p:nvSpPr>
        <p:spPr>
          <a:xfrm>
            <a:off x="146050" y="473075"/>
            <a:ext cx="199580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Как называют  общую точку </a:t>
            </a:r>
            <a:r>
              <a:rPr lang="ru-RU" sz="6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пересечения </a:t>
            </a:r>
            <a:r>
              <a:rPr lang="ru-RU" sz="6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лучей?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B0EEC2-74D6-45D8-9301-9BFBA8996083}"/>
              </a:ext>
            </a:extLst>
          </p:cNvPr>
          <p:cNvSpPr/>
          <p:nvPr/>
        </p:nvSpPr>
        <p:spPr>
          <a:xfrm>
            <a:off x="450850" y="3292475"/>
            <a:ext cx="90100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Начало всех начал</a:t>
            </a:r>
            <a:endParaRPr lang="ru-RU" sz="7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4A4657-632D-4959-93F0-680CC16B2042}"/>
              </a:ext>
            </a:extLst>
          </p:cNvPr>
          <p:cNvSpPr/>
          <p:nvPr/>
        </p:nvSpPr>
        <p:spPr>
          <a:xfrm>
            <a:off x="450850" y="5121275"/>
            <a:ext cx="65928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Разделитель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13C176-DD8C-4030-9BF2-924AF61DB67A}"/>
              </a:ext>
            </a:extLst>
          </p:cNvPr>
          <p:cNvSpPr/>
          <p:nvPr/>
        </p:nvSpPr>
        <p:spPr>
          <a:xfrm>
            <a:off x="527050" y="7254875"/>
            <a:ext cx="77299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Начало отсчёта</a:t>
            </a:r>
            <a:endParaRPr lang="ru-RU" sz="7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C43001BC-7C3B-44C8-90BD-23D31FCEC2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6205F042-87B1-4061-BFBA-BF682AE6FBB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26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708D529-E14F-40BA-8643-A803FF70CC3F}"/>
              </a:ext>
            </a:extLst>
          </p:cNvPr>
          <p:cNvSpPr/>
          <p:nvPr/>
        </p:nvSpPr>
        <p:spPr>
          <a:xfrm>
            <a:off x="254000" y="0"/>
            <a:ext cx="1988185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5.Как называют </a:t>
            </a:r>
            <a:r>
              <a:rPr lang="ru-RU" sz="88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пару чисел</a:t>
            </a:r>
            <a:r>
              <a:rPr lang="ru-RU" sz="8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определяющих </a:t>
            </a:r>
            <a:r>
              <a:rPr lang="en-US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точек </a:t>
            </a:r>
            <a:r>
              <a:rPr lang="en-US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плоскости?</a:t>
            </a:r>
            <a:b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695584-F01A-4410-B90E-24C0F7A22BC5}"/>
              </a:ext>
            </a:extLst>
          </p:cNvPr>
          <p:cNvSpPr/>
          <p:nvPr/>
        </p:nvSpPr>
        <p:spPr>
          <a:xfrm>
            <a:off x="298450" y="5197475"/>
            <a:ext cx="90721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а)Координаты точки.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F209BF-BE00-4716-BEB4-B709B6529851}"/>
              </a:ext>
            </a:extLst>
          </p:cNvPr>
          <p:cNvSpPr/>
          <p:nvPr/>
        </p:nvSpPr>
        <p:spPr>
          <a:xfrm>
            <a:off x="298450" y="7026275"/>
            <a:ext cx="81956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б)Числа для точки.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A8C4F0-5D4A-4878-9EC7-B14F9A8051A1}"/>
              </a:ext>
            </a:extLst>
          </p:cNvPr>
          <p:cNvSpPr/>
          <p:nvPr/>
        </p:nvSpPr>
        <p:spPr>
          <a:xfrm>
            <a:off x="298450" y="8855075"/>
            <a:ext cx="87989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в)Показатели точки.</a:t>
            </a:r>
            <a:endParaRPr lang="ru-RU" sz="7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D3503FF6-55DF-4221-94BF-F204BFC2681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06DB021C-5120-4B04-BBB7-2AB09FD7070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96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27F634-FDA5-4EB4-9DA1-5D518F09C44C}"/>
              </a:ext>
            </a:extLst>
          </p:cNvPr>
          <p:cNvSpPr/>
          <p:nvPr/>
        </p:nvSpPr>
        <p:spPr>
          <a:xfrm>
            <a:off x="222250" y="168275"/>
            <a:ext cx="18821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 Как правильно </a:t>
            </a:r>
            <a:r>
              <a:rPr lang="ru-RU" sz="8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записываются </a:t>
            </a:r>
            <a:r>
              <a:rPr lang="ru-RU" sz="8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координаты?</a:t>
            </a:r>
            <a:b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1550327-5250-475B-88A8-97AE443DD477}"/>
              </a:ext>
            </a:extLst>
          </p:cNvPr>
          <p:cNvSpPr/>
          <p:nvPr/>
        </p:nvSpPr>
        <p:spPr>
          <a:xfrm>
            <a:off x="603250" y="4206875"/>
            <a:ext cx="34932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 (х; у)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FAF389-6D63-4628-9736-C4D80342B7DF}"/>
              </a:ext>
            </a:extLst>
          </p:cNvPr>
          <p:cNvSpPr/>
          <p:nvPr/>
        </p:nvSpPr>
        <p:spPr>
          <a:xfrm>
            <a:off x="603250" y="5654675"/>
            <a:ext cx="34932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 (у; х)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A5B5A2-C747-4D66-98B4-875D8A04B44E}"/>
              </a:ext>
            </a:extLst>
          </p:cNvPr>
          <p:cNvSpPr/>
          <p:nvPr/>
        </p:nvSpPr>
        <p:spPr>
          <a:xfrm>
            <a:off x="527050" y="7178675"/>
            <a:ext cx="30684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  х, 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B74FE5D-6814-4DCA-AD42-AD7199D6B481}"/>
              </a:ext>
            </a:extLst>
          </p:cNvPr>
          <p:cNvSpPr/>
          <p:nvPr/>
        </p:nvSpPr>
        <p:spPr>
          <a:xfrm>
            <a:off x="603250" y="8702675"/>
            <a:ext cx="88201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  В любом порядке</a:t>
            </a:r>
          </a:p>
        </p:txBody>
      </p:sp>
      <p:pic>
        <p:nvPicPr>
          <p:cNvPr id="9" name="object 2">
            <a:extLst>
              <a:ext uri="{FF2B5EF4-FFF2-40B4-BE49-F238E27FC236}">
                <a16:creationId xmlns:a16="http://schemas.microsoft.com/office/drawing/2014/main" id="{BE44CF5D-F3EF-4774-AD6B-6A282964147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4B6C1248-98A9-4BC1-8EDB-393014DA27D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8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035B41-118F-4BB5-A38B-B906D68BA781}"/>
              </a:ext>
            </a:extLst>
          </p:cNvPr>
          <p:cNvSpPr/>
          <p:nvPr/>
        </p:nvSpPr>
        <p:spPr>
          <a:xfrm>
            <a:off x="1289050" y="6188075"/>
            <a:ext cx="2667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5.а</a:t>
            </a:r>
            <a:endParaRPr lang="ru-RU" sz="115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5180AE-A747-4772-858D-7917CEDCCFBD}"/>
              </a:ext>
            </a:extLst>
          </p:cNvPr>
          <p:cNvSpPr/>
          <p:nvPr/>
        </p:nvSpPr>
        <p:spPr>
          <a:xfrm>
            <a:off x="831850" y="4152"/>
            <a:ext cx="32004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 1.б </a:t>
            </a:r>
            <a:endParaRPr lang="ru-RU" sz="115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F2E05F8-7B94-4DA4-B4E9-0D5811286AFA}"/>
              </a:ext>
            </a:extLst>
          </p:cNvPr>
          <p:cNvSpPr/>
          <p:nvPr/>
        </p:nvSpPr>
        <p:spPr>
          <a:xfrm>
            <a:off x="1212850" y="1539875"/>
            <a:ext cx="35052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2.в</a:t>
            </a:r>
            <a:endParaRPr lang="ru-RU" sz="115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CC9D20-BCB9-4F57-826A-427F6E822240}"/>
              </a:ext>
            </a:extLst>
          </p:cNvPr>
          <p:cNvSpPr/>
          <p:nvPr/>
        </p:nvSpPr>
        <p:spPr>
          <a:xfrm>
            <a:off x="1212850" y="3140075"/>
            <a:ext cx="275747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3.б</a:t>
            </a:r>
            <a:endParaRPr lang="ru-RU" sz="115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086F95-6E99-4ABD-8CE3-33F332234241}"/>
              </a:ext>
            </a:extLst>
          </p:cNvPr>
          <p:cNvSpPr/>
          <p:nvPr/>
        </p:nvSpPr>
        <p:spPr>
          <a:xfrm>
            <a:off x="1212850" y="7788275"/>
            <a:ext cx="33528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6.а</a:t>
            </a:r>
            <a:endParaRPr lang="ru-RU" sz="115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DC7ABB-57FB-4C32-A67A-FC032FFEFE1F}"/>
              </a:ext>
            </a:extLst>
          </p:cNvPr>
          <p:cNvSpPr/>
          <p:nvPr/>
        </p:nvSpPr>
        <p:spPr>
          <a:xfrm>
            <a:off x="1212850" y="4740275"/>
            <a:ext cx="204313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solidFill>
                  <a:srgbClr val="FF0066"/>
                </a:solidFill>
              </a:rPr>
              <a:t>4.в</a:t>
            </a:r>
            <a:endParaRPr lang="ru-RU" sz="11500" dirty="0"/>
          </a:p>
        </p:txBody>
      </p:sp>
      <p:pic>
        <p:nvPicPr>
          <p:cNvPr id="11" name="object 2">
            <a:extLst>
              <a:ext uri="{FF2B5EF4-FFF2-40B4-BE49-F238E27FC236}">
                <a16:creationId xmlns:a16="http://schemas.microsoft.com/office/drawing/2014/main" id="{910846DF-0C0B-4C31-88F7-B00B13A2E70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12" name="object 3">
            <a:extLst>
              <a:ext uri="{FF2B5EF4-FFF2-40B4-BE49-F238E27FC236}">
                <a16:creationId xmlns:a16="http://schemas.microsoft.com/office/drawing/2014/main" id="{710D0DC3-30EC-4083-A108-55764E87447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4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575266-DB73-4DFD-B0FB-D4789CF98993}"/>
              </a:ext>
            </a:extLst>
          </p:cNvPr>
          <p:cNvSpPr/>
          <p:nvPr/>
        </p:nvSpPr>
        <p:spPr>
          <a:xfrm>
            <a:off x="374650" y="1158876"/>
            <a:ext cx="1912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  <a:tabLst>
                <a:tab pos="457200" algn="l"/>
              </a:tabLst>
            </a:pP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А(2;3) В(3;3)  Т(3;2) С(4;2) </a:t>
            </a:r>
            <a:r>
              <a:rPr lang="en-US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(4;4) Е(2;4) </a:t>
            </a:r>
            <a:r>
              <a:rPr lang="en-US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(2;7) О(5;7) М(5;6) </a:t>
            </a:r>
            <a:r>
              <a:rPr lang="en-US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(3;6) К(3;5) </a:t>
            </a:r>
            <a:r>
              <a:rPr lang="en-US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(5;5) Р(5;1) </a:t>
            </a:r>
            <a:r>
              <a:rPr lang="en-US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ru-RU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(2;1) </a:t>
            </a:r>
            <a:endParaRPr lang="ru-RU" sz="4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F2B159E5-C92B-4CD4-8C00-9B642D13D5F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0E2C2BD0-C7C6-47D2-B313-2B40AF8E946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4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004400E9-20E7-4035-9624-2A0DB5F15E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0" y="10017955"/>
            <a:ext cx="9890986" cy="1291395"/>
          </a:xfrm>
          <a:prstGeom prst="rect">
            <a:avLst/>
          </a:prstGeom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7AB1009E-F7AB-41FC-A268-639A0076DCE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1777" y="10017160"/>
            <a:ext cx="9890985" cy="1291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3C32F-9DCE-4AA6-8962-1B7D11BC9524}"/>
              </a:ext>
            </a:extLst>
          </p:cNvPr>
          <p:cNvSpPr txBox="1"/>
          <p:nvPr/>
        </p:nvSpPr>
        <p:spPr>
          <a:xfrm>
            <a:off x="1517650" y="1006475"/>
            <a:ext cx="17297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Д/з: р/т с.34 </a:t>
            </a:r>
          </a:p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 : создать рисунок по координатам</a:t>
            </a:r>
          </a:p>
        </p:txBody>
      </p:sp>
    </p:spTree>
    <p:extLst>
      <p:ext uri="{BB962C8B-B14F-4D97-AF65-F5344CB8AC3E}">
        <p14:creationId xmlns:p14="http://schemas.microsoft.com/office/powerpoint/2010/main" val="3797463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2">
            <a:extLst>
              <a:ext uri="{FF2B5EF4-FFF2-40B4-BE49-F238E27FC236}">
                <a16:creationId xmlns:a16="http://schemas.microsoft.com/office/drawing/2014/main" id="{041FA58D-11BC-4C35-98B0-2E07879167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D34BB6-CE70-4519-81D6-ED86C5039874}"/>
              </a:ext>
            </a:extLst>
          </p:cNvPr>
          <p:cNvSpPr/>
          <p:nvPr/>
        </p:nvSpPr>
        <p:spPr>
          <a:xfrm>
            <a:off x="1289050" y="2911475"/>
            <a:ext cx="180594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обращения президента России  В.В. Путина ко всем ребятам:</a:t>
            </a:r>
          </a:p>
          <a:p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«…В наш информационный век знания приобретают особую ценность. Только образованный, эрудированный человек может найти достойное место в жизни и уверенно смотреть в будущее…»</a:t>
            </a: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ACCC296D-6666-42C3-B4F8-BB2E3210895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408" y="679641"/>
            <a:ext cx="4074642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99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389</Words>
  <Application>Microsoft Office PowerPoint</Application>
  <PresentationFormat>Произвольный</PresentationFormat>
  <Paragraphs>62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Druk Cyr</vt:lpstr>
      <vt:lpstr>Times New Roman</vt:lpstr>
      <vt:lpstr>Calibri</vt:lpstr>
      <vt:lpstr>Office Theme</vt:lpstr>
      <vt:lpstr>Презентация PowerPoint</vt:lpstr>
      <vt:lpstr>Стани́слав Лем — польский писатель, сатирик, философ, фантаст.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    Как называется горизонтальный  луч?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User</dc:creator>
  <cp:lastModifiedBy>User</cp:lastModifiedBy>
  <cp:revision>26</cp:revision>
  <dcterms:created xsi:type="dcterms:W3CDTF">2023-01-13T17:17:54Z</dcterms:created>
  <dcterms:modified xsi:type="dcterms:W3CDTF">2023-04-24T08:18:27Z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2023-01-13T00:00:00Z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2023-01-13T00:00:00Z</vt:filetime>
  </property>
</Properties>
</file>